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753600" cy="7315200"/>
  <p:notesSz cx="6858000" cy="9144000"/>
  <p:embeddedFontLst>
    <p:embeddedFont>
      <p:font typeface="Anton" pitchFamily="2" charset="0"/>
      <p:regular r:id="rId36"/>
    </p:embeddedFont>
    <p:embeddedFont>
      <p:font typeface="Calibri (MS)" panose="020B0604020202020204" charset="0"/>
      <p:regular r:id="rId37"/>
    </p:embeddedFont>
    <p:embeddedFont>
      <p:font typeface="Canva Sans" panose="020B0604020202020204" charset="0"/>
      <p:regular r:id="rId38"/>
    </p:embeddedFont>
    <p:embeddedFont>
      <p:font typeface="Canva Sans Bold" panose="020B0604020202020204" charset="0"/>
      <p:regular r:id="rId39"/>
    </p:embeddedFont>
    <p:embeddedFont>
      <p:font typeface="Prompt" panose="00000500000000000000" pitchFamily="2" charset="-34"/>
      <p:regular r:id="rId40"/>
    </p:embeddedFont>
    <p:embeddedFont>
      <p:font typeface="Prompt Bold" panose="00000800000000000000" charset="-34"/>
      <p:regular r:id="rId41"/>
    </p:embeddedFont>
    <p:embeddedFont>
      <p:font typeface="Prompt Semi-Bold" panose="020B0604020202020204" charset="-3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1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411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.jpe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600" y="2002005"/>
            <a:ext cx="8991600" cy="1500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Staff and Student </a:t>
            </a:r>
          </a:p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 Surveys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520" y="5535930"/>
            <a:ext cx="5593080" cy="104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 Suzanne Ii</a:t>
            </a:r>
          </a:p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People &amp; Culture Coordinator</a:t>
            </a:r>
          </a:p>
        </p:txBody>
      </p:sp>
      <p:sp>
        <p:nvSpPr>
          <p:cNvPr id="6" name="Freeform 6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45550" y="4021525"/>
            <a:ext cx="666250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Findings and Future Focus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63131" y="2360879"/>
            <a:ext cx="6027338" cy="4437628"/>
          </a:xfrm>
          <a:custGeom>
            <a:avLst/>
            <a:gdLst/>
            <a:ahLst/>
            <a:cxnLst/>
            <a:rect l="l" t="t" r="r" b="b"/>
            <a:pathLst>
              <a:path w="6027338" h="4437628">
                <a:moveTo>
                  <a:pt x="0" y="0"/>
                </a:moveTo>
                <a:lnTo>
                  <a:pt x="6027338" y="0"/>
                </a:lnTo>
                <a:lnTo>
                  <a:pt x="6027338" y="4437627"/>
                </a:lnTo>
                <a:lnTo>
                  <a:pt x="0" y="4437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6150" y="2594887"/>
            <a:ext cx="7276773" cy="3765730"/>
          </a:xfrm>
          <a:custGeom>
            <a:avLst/>
            <a:gdLst/>
            <a:ahLst/>
            <a:cxnLst/>
            <a:rect l="l" t="t" r="r" b="b"/>
            <a:pathLst>
              <a:path w="7276773" h="3765730">
                <a:moveTo>
                  <a:pt x="0" y="0"/>
                </a:moveTo>
                <a:lnTo>
                  <a:pt x="7276773" y="0"/>
                </a:lnTo>
                <a:lnTo>
                  <a:pt x="7276773" y="3765731"/>
                </a:lnTo>
                <a:lnTo>
                  <a:pt x="0" y="376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1528" y="2376432"/>
            <a:ext cx="6413130" cy="4128453"/>
          </a:xfrm>
          <a:custGeom>
            <a:avLst/>
            <a:gdLst/>
            <a:ahLst/>
            <a:cxnLst/>
            <a:rect l="l" t="t" r="r" b="b"/>
            <a:pathLst>
              <a:path w="6413130" h="4128453">
                <a:moveTo>
                  <a:pt x="0" y="0"/>
                </a:moveTo>
                <a:lnTo>
                  <a:pt x="6413130" y="0"/>
                </a:lnTo>
                <a:lnTo>
                  <a:pt x="6413130" y="4128452"/>
                </a:lnTo>
                <a:lnTo>
                  <a:pt x="0" y="41284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1326" y="2573552"/>
            <a:ext cx="6890948" cy="3738339"/>
          </a:xfrm>
          <a:custGeom>
            <a:avLst/>
            <a:gdLst/>
            <a:ahLst/>
            <a:cxnLst/>
            <a:rect l="l" t="t" r="r" b="b"/>
            <a:pathLst>
              <a:path w="6890948" h="3738339">
                <a:moveTo>
                  <a:pt x="0" y="0"/>
                </a:moveTo>
                <a:lnTo>
                  <a:pt x="6890948" y="0"/>
                </a:lnTo>
                <a:lnTo>
                  <a:pt x="6890948" y="3738340"/>
                </a:lnTo>
                <a:lnTo>
                  <a:pt x="0" y="3738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5095" y="1347513"/>
            <a:ext cx="595670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  <a:spcBef>
                <a:spcPct val="0"/>
              </a:spcBef>
            </a:pPr>
            <a:r>
              <a:rPr lang="en-US" sz="4249" b="1" spc="-63" dirty="0">
                <a:solidFill>
                  <a:srgbClr val="002060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What Staff Told 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095" y="2338642"/>
            <a:ext cx="7734423" cy="392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Key Themes:</a:t>
            </a:r>
          </a:p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Being Managed</a:t>
            </a:r>
          </a:p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Career Development</a:t>
            </a:r>
          </a:p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Wellbeing &amp; Workload</a:t>
            </a:r>
          </a:p>
          <a:p>
            <a:pPr algn="l">
              <a:lnSpc>
                <a:spcPts val="6253"/>
              </a:lnSpc>
              <a:spcBef>
                <a:spcPct val="0"/>
              </a:spcBef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Bullying &amp; Harassment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3443" y="2651894"/>
            <a:ext cx="7286713" cy="3606923"/>
          </a:xfrm>
          <a:custGeom>
            <a:avLst/>
            <a:gdLst/>
            <a:ahLst/>
            <a:cxnLst/>
            <a:rect l="l" t="t" r="r" b="b"/>
            <a:pathLst>
              <a:path w="7286713" h="3606923">
                <a:moveTo>
                  <a:pt x="0" y="0"/>
                </a:moveTo>
                <a:lnTo>
                  <a:pt x="7286714" y="0"/>
                </a:lnTo>
                <a:lnTo>
                  <a:pt x="7286714" y="3606923"/>
                </a:lnTo>
                <a:lnTo>
                  <a:pt x="0" y="3606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1180" y="2664962"/>
            <a:ext cx="7286713" cy="3679790"/>
          </a:xfrm>
          <a:custGeom>
            <a:avLst/>
            <a:gdLst/>
            <a:ahLst/>
            <a:cxnLst/>
            <a:rect l="l" t="t" r="r" b="b"/>
            <a:pathLst>
              <a:path w="7286713" h="3679790">
                <a:moveTo>
                  <a:pt x="0" y="0"/>
                </a:moveTo>
                <a:lnTo>
                  <a:pt x="7286713" y="0"/>
                </a:lnTo>
                <a:lnTo>
                  <a:pt x="7286713" y="3679791"/>
                </a:lnTo>
                <a:lnTo>
                  <a:pt x="0" y="3679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31215" y="2351572"/>
            <a:ext cx="6446642" cy="4456241"/>
          </a:xfrm>
          <a:custGeom>
            <a:avLst/>
            <a:gdLst/>
            <a:ahLst/>
            <a:cxnLst/>
            <a:rect l="l" t="t" r="r" b="b"/>
            <a:pathLst>
              <a:path w="6446642" h="4456241">
                <a:moveTo>
                  <a:pt x="0" y="0"/>
                </a:moveTo>
                <a:lnTo>
                  <a:pt x="6446643" y="0"/>
                </a:lnTo>
                <a:lnTo>
                  <a:pt x="6446643" y="4456241"/>
                </a:lnTo>
                <a:lnTo>
                  <a:pt x="0" y="44562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3064" y="2572162"/>
            <a:ext cx="7147472" cy="4011518"/>
          </a:xfrm>
          <a:custGeom>
            <a:avLst/>
            <a:gdLst/>
            <a:ahLst/>
            <a:cxnLst/>
            <a:rect l="l" t="t" r="r" b="b"/>
            <a:pathLst>
              <a:path w="7147472" h="4011518">
                <a:moveTo>
                  <a:pt x="0" y="0"/>
                </a:moveTo>
                <a:lnTo>
                  <a:pt x="7147472" y="0"/>
                </a:lnTo>
                <a:lnTo>
                  <a:pt x="7147472" y="4011518"/>
                </a:lnTo>
                <a:lnTo>
                  <a:pt x="0" y="4011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3243" y="2446831"/>
            <a:ext cx="6462588" cy="4346090"/>
          </a:xfrm>
          <a:custGeom>
            <a:avLst/>
            <a:gdLst/>
            <a:ahLst/>
            <a:cxnLst/>
            <a:rect l="l" t="t" r="r" b="b"/>
            <a:pathLst>
              <a:path w="6462588" h="4346090">
                <a:moveTo>
                  <a:pt x="0" y="0"/>
                </a:moveTo>
                <a:lnTo>
                  <a:pt x="6462587" y="0"/>
                </a:lnTo>
                <a:lnTo>
                  <a:pt x="6462587" y="4346091"/>
                </a:lnTo>
                <a:lnTo>
                  <a:pt x="0" y="4346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6047" y="1520367"/>
            <a:ext cx="8756979" cy="1536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Insights and Department Dialogue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420893" y="3307327"/>
          <a:ext cx="7067288" cy="3506701"/>
        </p:xfrm>
        <a:graphic>
          <a:graphicData uri="http://schemas.openxmlformats.org/drawingml/2006/table">
            <a:tbl>
              <a:tblPr/>
              <a:tblGrid>
                <a:gridCol w="353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0134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 b="1">
                          <a:solidFill>
                            <a:srgbClr val="000000"/>
                          </a:solidFill>
                          <a:latin typeface="Prompt Bold"/>
                          <a:ea typeface="Prompt Bold"/>
                          <a:cs typeface="Prompt Bold"/>
                          <a:sym typeface="Prompt Bold"/>
                        </a:rPr>
                        <a:t>Why We’re Here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 b="1">
                          <a:solidFill>
                            <a:srgbClr val="000000"/>
                          </a:solidFill>
                          <a:latin typeface="Prompt Bold"/>
                          <a:ea typeface="Prompt Bold"/>
                          <a:cs typeface="Prompt Bold"/>
                          <a:sym typeface="Prompt Bold"/>
                        </a:rPr>
                        <a:t>What We’ll Do Together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18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To share early insights from the 2025 surveys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Identify early themes and concerns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18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To be transparent about what we know - and what we’re still analysing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Gather input on what matters most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18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Begin a department-wide conversation on culture and experience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Shape a shared plan for improvement through your contributions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4068598" y="3457627"/>
            <a:ext cx="601815" cy="596344"/>
          </a:xfrm>
          <a:custGeom>
            <a:avLst/>
            <a:gdLst/>
            <a:ahLst/>
            <a:cxnLst/>
            <a:rect l="l" t="t" r="r" b="b"/>
            <a:pathLst>
              <a:path w="601815" h="596344">
                <a:moveTo>
                  <a:pt x="0" y="0"/>
                </a:moveTo>
                <a:lnTo>
                  <a:pt x="601815" y="0"/>
                </a:lnTo>
                <a:lnTo>
                  <a:pt x="601815" y="596344"/>
                </a:lnTo>
                <a:lnTo>
                  <a:pt x="0" y="5963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17195" y="3393214"/>
            <a:ext cx="503993" cy="725169"/>
          </a:xfrm>
          <a:custGeom>
            <a:avLst/>
            <a:gdLst/>
            <a:ahLst/>
            <a:cxnLst/>
            <a:rect l="l" t="t" r="r" b="b"/>
            <a:pathLst>
              <a:path w="503993" h="725169">
                <a:moveTo>
                  <a:pt x="0" y="0"/>
                </a:moveTo>
                <a:lnTo>
                  <a:pt x="503993" y="0"/>
                </a:lnTo>
                <a:lnTo>
                  <a:pt x="503993" y="725170"/>
                </a:lnTo>
                <a:lnTo>
                  <a:pt x="0" y="725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0292" y="2480231"/>
            <a:ext cx="7193015" cy="4198923"/>
          </a:xfrm>
          <a:custGeom>
            <a:avLst/>
            <a:gdLst/>
            <a:ahLst/>
            <a:cxnLst/>
            <a:rect l="l" t="t" r="r" b="b"/>
            <a:pathLst>
              <a:path w="7193015" h="4198923">
                <a:moveTo>
                  <a:pt x="0" y="0"/>
                </a:moveTo>
                <a:lnTo>
                  <a:pt x="7193016" y="0"/>
                </a:lnTo>
                <a:lnTo>
                  <a:pt x="7193016" y="4198923"/>
                </a:lnTo>
                <a:lnTo>
                  <a:pt x="0" y="419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6047" y="2848493"/>
            <a:ext cx="4531117" cy="3057530"/>
          </a:xfrm>
          <a:custGeom>
            <a:avLst/>
            <a:gdLst/>
            <a:ahLst/>
            <a:cxnLst/>
            <a:rect l="l" t="t" r="r" b="b"/>
            <a:pathLst>
              <a:path w="4531117" h="3057530">
                <a:moveTo>
                  <a:pt x="0" y="0"/>
                </a:moveTo>
                <a:lnTo>
                  <a:pt x="4531117" y="0"/>
                </a:lnTo>
                <a:lnTo>
                  <a:pt x="4531117" y="3057530"/>
                </a:lnTo>
                <a:lnTo>
                  <a:pt x="0" y="305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81936" y="2848493"/>
            <a:ext cx="4438013" cy="3003311"/>
          </a:xfrm>
          <a:custGeom>
            <a:avLst/>
            <a:gdLst/>
            <a:ahLst/>
            <a:cxnLst/>
            <a:rect l="l" t="t" r="r" b="b"/>
            <a:pathLst>
              <a:path w="4438013" h="3003311">
                <a:moveTo>
                  <a:pt x="0" y="0"/>
                </a:moveTo>
                <a:lnTo>
                  <a:pt x="4438013" y="0"/>
                </a:lnTo>
                <a:lnTo>
                  <a:pt x="4438013" y="3003311"/>
                </a:lnTo>
                <a:lnTo>
                  <a:pt x="0" y="30033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2550" y="2486978"/>
            <a:ext cx="5848499" cy="3946480"/>
          </a:xfrm>
          <a:custGeom>
            <a:avLst/>
            <a:gdLst/>
            <a:ahLst/>
            <a:cxnLst/>
            <a:rect l="l" t="t" r="r" b="b"/>
            <a:pathLst>
              <a:path w="5848499" h="3946480">
                <a:moveTo>
                  <a:pt x="0" y="0"/>
                </a:moveTo>
                <a:lnTo>
                  <a:pt x="5848500" y="0"/>
                </a:lnTo>
                <a:lnTo>
                  <a:pt x="5848500" y="3946480"/>
                </a:lnTo>
                <a:lnTo>
                  <a:pt x="0" y="3946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5094" y="1347513"/>
            <a:ext cx="618530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  <a:spcBef>
                <a:spcPct val="0"/>
              </a:spcBef>
            </a:pPr>
            <a:r>
              <a:rPr lang="en-US" sz="4249" b="1" spc="-63" dirty="0">
                <a:solidFill>
                  <a:srgbClr val="002060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What Students Told 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095" y="2357692"/>
            <a:ext cx="8605837" cy="353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3"/>
              </a:lnSpc>
            </a:pPr>
            <a:r>
              <a:rPr lang="en-US" sz="4066" spc="-61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Key Themes:</a:t>
            </a:r>
          </a:p>
          <a:p>
            <a:pPr algn="l">
              <a:lnSpc>
                <a:spcPts val="5693"/>
              </a:lnSpc>
            </a:pPr>
            <a:r>
              <a:rPr lang="en-US" sz="4066" spc="-61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Career Development</a:t>
            </a:r>
          </a:p>
          <a:p>
            <a:pPr algn="l">
              <a:lnSpc>
                <a:spcPts val="5693"/>
              </a:lnSpc>
            </a:pPr>
            <a:r>
              <a:rPr lang="en-US" sz="4066" spc="-61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Having a Voice/Feedback</a:t>
            </a:r>
          </a:p>
          <a:p>
            <a:pPr algn="l">
              <a:lnSpc>
                <a:spcPts val="5693"/>
              </a:lnSpc>
            </a:pPr>
            <a:r>
              <a:rPr lang="en-US" sz="4066" spc="-61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Communications/Decision-making</a:t>
            </a:r>
          </a:p>
          <a:p>
            <a:pPr algn="l">
              <a:lnSpc>
                <a:spcPts val="5693"/>
              </a:lnSpc>
              <a:spcBef>
                <a:spcPct val="0"/>
              </a:spcBef>
            </a:pPr>
            <a:r>
              <a:rPr lang="en-US" sz="4066" spc="-61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Bullying &amp; Harassment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916" y="2776282"/>
            <a:ext cx="4542465" cy="3032096"/>
          </a:xfrm>
          <a:custGeom>
            <a:avLst/>
            <a:gdLst/>
            <a:ahLst/>
            <a:cxnLst/>
            <a:rect l="l" t="t" r="r" b="b"/>
            <a:pathLst>
              <a:path w="4542465" h="3032096">
                <a:moveTo>
                  <a:pt x="0" y="0"/>
                </a:moveTo>
                <a:lnTo>
                  <a:pt x="4542465" y="0"/>
                </a:lnTo>
                <a:lnTo>
                  <a:pt x="4542465" y="3032096"/>
                </a:lnTo>
                <a:lnTo>
                  <a:pt x="0" y="3032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76800" y="2777055"/>
            <a:ext cx="4799063" cy="3031323"/>
          </a:xfrm>
          <a:custGeom>
            <a:avLst/>
            <a:gdLst/>
            <a:ahLst/>
            <a:cxnLst/>
            <a:rect l="l" t="t" r="r" b="b"/>
            <a:pathLst>
              <a:path w="4799063" h="3031323">
                <a:moveTo>
                  <a:pt x="0" y="0"/>
                </a:moveTo>
                <a:lnTo>
                  <a:pt x="4799063" y="0"/>
                </a:lnTo>
                <a:lnTo>
                  <a:pt x="4799063" y="3031323"/>
                </a:lnTo>
                <a:lnTo>
                  <a:pt x="0" y="30313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Students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40867" y="2854367"/>
            <a:ext cx="6027338" cy="3450651"/>
          </a:xfrm>
          <a:custGeom>
            <a:avLst/>
            <a:gdLst/>
            <a:ahLst/>
            <a:cxnLst/>
            <a:rect l="l" t="t" r="r" b="b"/>
            <a:pathLst>
              <a:path w="6027338" h="3450651">
                <a:moveTo>
                  <a:pt x="0" y="0"/>
                </a:moveTo>
                <a:lnTo>
                  <a:pt x="6027339" y="0"/>
                </a:lnTo>
                <a:lnTo>
                  <a:pt x="6027339" y="3450651"/>
                </a:lnTo>
                <a:lnTo>
                  <a:pt x="0" y="3450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Students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81964" y="2733693"/>
            <a:ext cx="5945145" cy="3691998"/>
          </a:xfrm>
          <a:custGeom>
            <a:avLst/>
            <a:gdLst/>
            <a:ahLst/>
            <a:cxnLst/>
            <a:rect l="l" t="t" r="r" b="b"/>
            <a:pathLst>
              <a:path w="5945145" h="3691998">
                <a:moveTo>
                  <a:pt x="0" y="0"/>
                </a:moveTo>
                <a:lnTo>
                  <a:pt x="5945145" y="0"/>
                </a:lnTo>
                <a:lnTo>
                  <a:pt x="5945145" y="3691999"/>
                </a:lnTo>
                <a:lnTo>
                  <a:pt x="0" y="36919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Students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04227" y="2729740"/>
            <a:ext cx="5945145" cy="3699904"/>
          </a:xfrm>
          <a:custGeom>
            <a:avLst/>
            <a:gdLst/>
            <a:ahLst/>
            <a:cxnLst/>
            <a:rect l="l" t="t" r="r" b="b"/>
            <a:pathLst>
              <a:path w="5945145" h="3699904">
                <a:moveTo>
                  <a:pt x="0" y="0"/>
                </a:moveTo>
                <a:lnTo>
                  <a:pt x="5945146" y="0"/>
                </a:lnTo>
                <a:lnTo>
                  <a:pt x="5945146" y="3699905"/>
                </a:lnTo>
                <a:lnTo>
                  <a:pt x="0" y="3699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Students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81964" y="2437227"/>
            <a:ext cx="5945145" cy="4284932"/>
          </a:xfrm>
          <a:custGeom>
            <a:avLst/>
            <a:gdLst/>
            <a:ahLst/>
            <a:cxnLst/>
            <a:rect l="l" t="t" r="r" b="b"/>
            <a:pathLst>
              <a:path w="5945145" h="4284932">
                <a:moveTo>
                  <a:pt x="0" y="0"/>
                </a:moveTo>
                <a:lnTo>
                  <a:pt x="5945145" y="0"/>
                </a:lnTo>
                <a:lnTo>
                  <a:pt x="5945145" y="4284931"/>
                </a:lnTo>
                <a:lnTo>
                  <a:pt x="0" y="4284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Students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8439" y="2522459"/>
            <a:ext cx="6756721" cy="4061221"/>
          </a:xfrm>
          <a:custGeom>
            <a:avLst/>
            <a:gdLst/>
            <a:ahLst/>
            <a:cxnLst/>
            <a:rect l="l" t="t" r="r" b="b"/>
            <a:pathLst>
              <a:path w="6756721" h="4061221">
                <a:moveTo>
                  <a:pt x="0" y="0"/>
                </a:moveTo>
                <a:lnTo>
                  <a:pt x="6756722" y="0"/>
                </a:lnTo>
                <a:lnTo>
                  <a:pt x="6756722" y="4061221"/>
                </a:lnTo>
                <a:lnTo>
                  <a:pt x="0" y="4061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Students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011857" y="2630805"/>
          <a:ext cx="6261287" cy="3952875"/>
        </p:xfrm>
        <a:graphic>
          <a:graphicData uri="http://schemas.openxmlformats.org/drawingml/2006/table">
            <a:tbl>
              <a:tblPr/>
              <a:tblGrid>
                <a:gridCol w="319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70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 b="1">
                          <a:solidFill>
                            <a:srgbClr val="FFFFFF"/>
                          </a:solidFill>
                          <a:latin typeface="Prompt Bold"/>
                          <a:ea typeface="Prompt Bold"/>
                          <a:cs typeface="Prompt Bold"/>
                          <a:sym typeface="Prompt Bold"/>
                        </a:rPr>
                        <a:t>What We Can Access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B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 b="1">
                          <a:solidFill>
                            <a:srgbClr val="000000"/>
                          </a:solidFill>
                          <a:latin typeface="Prompt Bold"/>
                          <a:ea typeface="Prompt Bold"/>
                          <a:cs typeface="Prompt Bold"/>
                          <a:sym typeface="Prompt Bold"/>
                        </a:rPr>
                        <a:t>What’s Still To Come </a:t>
                      </a:r>
                      <a:endParaRPr lang="en-US" sz="1100"/>
                    </a:p>
                    <a:p>
                      <a:pPr algn="ctr">
                        <a:lnSpc>
                          <a:spcPts val="1770"/>
                        </a:lnSpc>
                      </a:pPr>
                      <a:r>
                        <a:rPr lang="en-US" sz="1264" b="1">
                          <a:solidFill>
                            <a:srgbClr val="000000"/>
                          </a:solidFill>
                          <a:latin typeface="Prompt Bold"/>
                          <a:ea typeface="Prompt Bold"/>
                          <a:cs typeface="Prompt Bold"/>
                          <a:sym typeface="Prompt Bold"/>
                        </a:rPr>
                        <a:t>(Deep Dive)</a:t>
                      </a:r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70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FFFFFF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Overall staff groupings</a:t>
                      </a:r>
                      <a:endParaRPr lang="en-US" sz="1100"/>
                    </a:p>
                    <a:p>
                      <a:pPr algn="ctr">
                        <a:lnSpc>
                          <a:spcPts val="1770"/>
                        </a:lnSpc>
                      </a:pPr>
                      <a:r>
                        <a:rPr lang="en-US" sz="1264">
                          <a:solidFill>
                            <a:srgbClr val="FFFFFF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(A&amp;R, PSS, M/F)</a:t>
                      </a:r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B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Diverse groupings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70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FFFFFF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Overall student responses</a:t>
                      </a:r>
                      <a:endParaRPr lang="en-US" sz="1100"/>
                    </a:p>
                    <a:p>
                      <a:pPr algn="ctr">
                        <a:lnSpc>
                          <a:spcPts val="1770"/>
                        </a:lnSpc>
                      </a:pPr>
                      <a:r>
                        <a:rPr lang="en-US" sz="1264">
                          <a:solidFill>
                            <a:srgbClr val="FFFFFF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(M/F)</a:t>
                      </a:r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B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Free text responses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70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FFFFFF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Themes Groupings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B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Further comparisons with previous surveys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3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FFFFFF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Limited comparisons over time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B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defRPr/>
                      </a:pPr>
                      <a:r>
                        <a:rPr lang="en-US" sz="1264">
                          <a:solidFill>
                            <a:srgbClr val="000000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Benchmark comparisons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7404189" y="2795945"/>
            <a:ext cx="759741" cy="564661"/>
          </a:xfrm>
          <a:custGeom>
            <a:avLst/>
            <a:gdLst/>
            <a:ahLst/>
            <a:cxnLst/>
            <a:rect l="l" t="t" r="r" b="b"/>
            <a:pathLst>
              <a:path w="759741" h="564661">
                <a:moveTo>
                  <a:pt x="0" y="0"/>
                </a:moveTo>
                <a:lnTo>
                  <a:pt x="759740" y="0"/>
                </a:lnTo>
                <a:lnTo>
                  <a:pt x="759740" y="564661"/>
                </a:lnTo>
                <a:lnTo>
                  <a:pt x="0" y="564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13530" y="2731636"/>
            <a:ext cx="628971" cy="628971"/>
          </a:xfrm>
          <a:custGeom>
            <a:avLst/>
            <a:gdLst/>
            <a:ahLst/>
            <a:cxnLst/>
            <a:rect l="l" t="t" r="r" b="b"/>
            <a:pathLst>
              <a:path w="628971" h="628971">
                <a:moveTo>
                  <a:pt x="0" y="0"/>
                </a:moveTo>
                <a:lnTo>
                  <a:pt x="628971" y="0"/>
                </a:lnTo>
                <a:lnTo>
                  <a:pt x="628971" y="628970"/>
                </a:lnTo>
                <a:lnTo>
                  <a:pt x="0" y="628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0589" y="1529892"/>
            <a:ext cx="8852437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Transparency on Data Limitations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3783" y="1495292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Next Steps</a:t>
            </a:r>
          </a:p>
        </p:txBody>
      </p:sp>
      <p:sp>
        <p:nvSpPr>
          <p:cNvPr id="5" name="Freeform 5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3783" y="2355081"/>
            <a:ext cx="8446033" cy="31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583" lvl="1" indent="-275791" algn="l">
              <a:lnSpc>
                <a:spcPts val="3576"/>
              </a:lnSpc>
              <a:buFont typeface="Arial"/>
              <a:buChar char="•"/>
            </a:pPr>
            <a:r>
              <a:rPr lang="en-US" sz="25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📅 Full data access expected: June/July 2025</a:t>
            </a:r>
          </a:p>
          <a:p>
            <a:pPr marL="551583" lvl="1" indent="-275791" algn="l">
              <a:lnSpc>
                <a:spcPts val="3576"/>
              </a:lnSpc>
              <a:buFont typeface="Arial"/>
              <a:buChar char="•"/>
            </a:pPr>
            <a:r>
              <a:rPr lang="en-US" sz="25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🧭 Full analysis + action plan: Autumn 2025</a:t>
            </a:r>
          </a:p>
          <a:p>
            <a:pPr marL="551583" lvl="1" indent="-275791" algn="l">
              <a:lnSpc>
                <a:spcPts val="3576"/>
              </a:lnSpc>
              <a:buFont typeface="Arial"/>
              <a:buChar char="•"/>
            </a:pPr>
            <a:r>
              <a:rPr lang="en-US" sz="25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📣 Follow-up forum to discuss findings and priorities with staff and students</a:t>
            </a:r>
          </a:p>
          <a:p>
            <a:pPr marL="551583" lvl="1" indent="-275791" algn="l">
              <a:lnSpc>
                <a:spcPts val="3576"/>
              </a:lnSpc>
              <a:buFont typeface="Arial"/>
              <a:buChar char="•"/>
            </a:pPr>
            <a:r>
              <a:rPr lang="en-US" sz="25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🧩 Ongoing work in People &amp; Culture: EDI, Research Culture, Athena Swan, Wellbeing &amp; Welfare Initiatives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3783" y="1495292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We’ll Work Together</a:t>
            </a:r>
          </a:p>
        </p:txBody>
      </p:sp>
      <p:sp>
        <p:nvSpPr>
          <p:cNvPr id="5" name="Freeform 5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3783" y="2430523"/>
            <a:ext cx="8446033" cy="240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👂 We’ll listen — anonymously or in discussion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💬 We’ll gather ideas in real time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🧠 We’ll prioritise together based on impact</a:t>
            </a:r>
          </a:p>
          <a:p>
            <a:pPr algn="l">
              <a:lnSpc>
                <a:spcPts val="3856"/>
              </a:lnSpc>
            </a:pPr>
            <a:r>
              <a:rPr lang="en-US" sz="27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📣 We’ll report back on what’s possible and what’s planned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3783" y="1495292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Tell Us What You Think</a:t>
            </a:r>
          </a:p>
        </p:txBody>
      </p:sp>
      <p:sp>
        <p:nvSpPr>
          <p:cNvPr id="5" name="Freeform 5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09257" y="2509642"/>
            <a:ext cx="8446033" cy="407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404" lvl="1" indent="-254202" algn="l">
              <a:lnSpc>
                <a:spcPts val="3296"/>
              </a:lnSpc>
              <a:buAutoNum type="arabicPeriod"/>
            </a:pPr>
            <a:r>
              <a:rPr lang="en-US" sz="23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What one change would make the biggest difference to your experience in NDCN? (e.g. leadership, communication, support, workload, inclusion)</a:t>
            </a:r>
          </a:p>
          <a:p>
            <a:pPr marL="508404" lvl="1" indent="-254202" algn="l">
              <a:lnSpc>
                <a:spcPts val="3296"/>
              </a:lnSpc>
              <a:buAutoNum type="arabicPeriod"/>
            </a:pPr>
            <a:r>
              <a:rPr lang="en-US" sz="23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What would help you feel more informed or included in how decisions are made in NDCN?</a:t>
            </a:r>
          </a:p>
          <a:p>
            <a:pPr marL="508404" lvl="1" indent="-254202" algn="l">
              <a:lnSpc>
                <a:spcPts val="3296"/>
              </a:lnSpc>
              <a:buAutoNum type="arabicPeriod"/>
            </a:pPr>
            <a:r>
              <a:rPr lang="en-US" sz="23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What’s the best way for the Department to communicate with you - and what doesn’t work?</a:t>
            </a:r>
          </a:p>
          <a:p>
            <a:pPr marL="508404" lvl="1" indent="-254202" algn="l">
              <a:lnSpc>
                <a:spcPts val="3296"/>
              </a:lnSpc>
              <a:buAutoNum type="arabicPeriod"/>
            </a:pPr>
            <a:r>
              <a:rPr lang="en-US" sz="235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Are there any priorities you’d like People &amp; Culture to focus on? (e.g. inclusion, accessibility, wellbeing, behaviour expectations, career support)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20484" y="1498046"/>
            <a:ext cx="5512632" cy="1553560"/>
          </a:xfrm>
          <a:custGeom>
            <a:avLst/>
            <a:gdLst/>
            <a:ahLst/>
            <a:cxnLst/>
            <a:rect l="l" t="t" r="r" b="b"/>
            <a:pathLst>
              <a:path w="5512632" h="1553560">
                <a:moveTo>
                  <a:pt x="0" y="0"/>
                </a:moveTo>
                <a:lnTo>
                  <a:pt x="5512632" y="0"/>
                </a:lnTo>
                <a:lnTo>
                  <a:pt x="5512632" y="1553560"/>
                </a:lnTo>
                <a:lnTo>
                  <a:pt x="0" y="1553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2055" y="3141843"/>
            <a:ext cx="3464557" cy="3145341"/>
          </a:xfrm>
          <a:custGeom>
            <a:avLst/>
            <a:gdLst/>
            <a:ahLst/>
            <a:cxnLst/>
            <a:rect l="l" t="t" r="r" b="b"/>
            <a:pathLst>
              <a:path w="3464557" h="3145341">
                <a:moveTo>
                  <a:pt x="0" y="0"/>
                </a:moveTo>
                <a:lnTo>
                  <a:pt x="3464557" y="0"/>
                </a:lnTo>
                <a:lnTo>
                  <a:pt x="3464557" y="3145341"/>
                </a:lnTo>
                <a:lnTo>
                  <a:pt x="0" y="3145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35789" y="2991506"/>
            <a:ext cx="855712" cy="666094"/>
          </a:xfrm>
          <a:custGeom>
            <a:avLst/>
            <a:gdLst/>
            <a:ahLst/>
            <a:cxnLst/>
            <a:rect l="l" t="t" r="r" b="b"/>
            <a:pathLst>
              <a:path w="855712" h="666094">
                <a:moveTo>
                  <a:pt x="0" y="0"/>
                </a:moveTo>
                <a:lnTo>
                  <a:pt x="855712" y="0"/>
                </a:lnTo>
                <a:lnTo>
                  <a:pt x="855712" y="666094"/>
                </a:lnTo>
                <a:lnTo>
                  <a:pt x="0" y="6660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16589" y="3702572"/>
            <a:ext cx="2694111" cy="2723880"/>
          </a:xfrm>
          <a:custGeom>
            <a:avLst/>
            <a:gdLst/>
            <a:ahLst/>
            <a:cxnLst/>
            <a:rect l="l" t="t" r="r" b="b"/>
            <a:pathLst>
              <a:path w="2694111" h="2723880">
                <a:moveTo>
                  <a:pt x="0" y="0"/>
                </a:moveTo>
                <a:lnTo>
                  <a:pt x="2694111" y="0"/>
                </a:lnTo>
                <a:lnTo>
                  <a:pt x="2694111" y="2723880"/>
                </a:lnTo>
                <a:lnTo>
                  <a:pt x="0" y="2723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13572" y="499681"/>
            <a:ext cx="2794752" cy="1728336"/>
            <a:chOff x="0" y="0"/>
            <a:chExt cx="22268591" cy="137713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68591" cy="13771383"/>
            </a:xfrm>
            <a:custGeom>
              <a:avLst/>
              <a:gdLst/>
              <a:ahLst/>
              <a:cxnLst/>
              <a:rect l="l" t="t" r="r" b="b"/>
              <a:pathLst>
                <a:path w="22268591" h="13771383">
                  <a:moveTo>
                    <a:pt x="0" y="0"/>
                  </a:moveTo>
                  <a:lnTo>
                    <a:pt x="0" y="13771383"/>
                  </a:lnTo>
                  <a:lnTo>
                    <a:pt x="22268591" y="13771383"/>
                  </a:lnTo>
                  <a:lnTo>
                    <a:pt x="22268591" y="0"/>
                  </a:lnTo>
                  <a:lnTo>
                    <a:pt x="0" y="0"/>
                  </a:lnTo>
                  <a:close/>
                  <a:moveTo>
                    <a:pt x="22207632" y="13710424"/>
                  </a:moveTo>
                  <a:lnTo>
                    <a:pt x="59690" y="13710424"/>
                  </a:lnTo>
                  <a:lnTo>
                    <a:pt x="59690" y="59690"/>
                  </a:lnTo>
                  <a:lnTo>
                    <a:pt x="22207632" y="59690"/>
                  </a:lnTo>
                  <a:lnTo>
                    <a:pt x="22207632" y="13710424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383" y="1323490"/>
            <a:ext cx="2716050" cy="10097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6003" y="4554780"/>
            <a:ext cx="3008037" cy="1480137"/>
            <a:chOff x="0" y="0"/>
            <a:chExt cx="27475054" cy="135193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75055" cy="13519398"/>
            </a:xfrm>
            <a:custGeom>
              <a:avLst/>
              <a:gdLst/>
              <a:ahLst/>
              <a:cxnLst/>
              <a:rect l="l" t="t" r="r" b="b"/>
              <a:pathLst>
                <a:path w="27475055" h="13519398">
                  <a:moveTo>
                    <a:pt x="0" y="0"/>
                  </a:moveTo>
                  <a:lnTo>
                    <a:pt x="0" y="13519398"/>
                  </a:lnTo>
                  <a:lnTo>
                    <a:pt x="27475055" y="13519398"/>
                  </a:lnTo>
                  <a:lnTo>
                    <a:pt x="27475055" y="0"/>
                  </a:lnTo>
                  <a:lnTo>
                    <a:pt x="0" y="0"/>
                  </a:lnTo>
                  <a:close/>
                  <a:moveTo>
                    <a:pt x="27414094" y="13458439"/>
                  </a:moveTo>
                  <a:lnTo>
                    <a:pt x="59690" y="13458439"/>
                  </a:lnTo>
                  <a:lnTo>
                    <a:pt x="59690" y="59690"/>
                  </a:lnTo>
                  <a:lnTo>
                    <a:pt x="27414094" y="59690"/>
                  </a:lnTo>
                  <a:lnTo>
                    <a:pt x="27414094" y="13458439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6928" y="1138446"/>
            <a:ext cx="3041978" cy="1273602"/>
            <a:chOff x="0" y="0"/>
            <a:chExt cx="20341522" cy="85164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41521" cy="8516499"/>
            </a:xfrm>
            <a:custGeom>
              <a:avLst/>
              <a:gdLst/>
              <a:ahLst/>
              <a:cxnLst/>
              <a:rect l="l" t="t" r="r" b="b"/>
              <a:pathLst>
                <a:path w="20341521" h="8516499">
                  <a:moveTo>
                    <a:pt x="0" y="0"/>
                  </a:moveTo>
                  <a:lnTo>
                    <a:pt x="0" y="8516499"/>
                  </a:lnTo>
                  <a:lnTo>
                    <a:pt x="20341521" y="8516499"/>
                  </a:lnTo>
                  <a:lnTo>
                    <a:pt x="20341521" y="0"/>
                  </a:lnTo>
                  <a:lnTo>
                    <a:pt x="0" y="0"/>
                  </a:lnTo>
                  <a:close/>
                  <a:moveTo>
                    <a:pt x="20280562" y="8455538"/>
                  </a:moveTo>
                  <a:lnTo>
                    <a:pt x="59690" y="8455538"/>
                  </a:lnTo>
                  <a:lnTo>
                    <a:pt x="59690" y="59690"/>
                  </a:lnTo>
                  <a:lnTo>
                    <a:pt x="20280562" y="59690"/>
                  </a:lnTo>
                  <a:lnTo>
                    <a:pt x="20280562" y="8455538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42063" y="921107"/>
            <a:ext cx="1249195" cy="217339"/>
            <a:chOff x="0" y="0"/>
            <a:chExt cx="1665593" cy="289786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665593" cy="289786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249800" y="39589"/>
              <a:ext cx="1165992" cy="202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1"/>
                </a:lnSpc>
              </a:pPr>
              <a:r>
                <a:rPr lang="en-US" sz="958" b="1" spc="-14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Response Rate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98058" y="310779"/>
            <a:ext cx="1608943" cy="217170"/>
            <a:chOff x="0" y="0"/>
            <a:chExt cx="2145257" cy="2895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2145257" cy="289560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85257" y="39589"/>
              <a:ext cx="1574743" cy="202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en-US" sz="964" b="1" spc="-14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Total Respondents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6003" y="4324774"/>
            <a:ext cx="1640635" cy="230167"/>
            <a:chOff x="0" y="0"/>
            <a:chExt cx="2187513" cy="306890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2187513" cy="306890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358311" y="30064"/>
              <a:ext cx="1605762" cy="22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2"/>
                </a:lnSpc>
              </a:pPr>
              <a:r>
                <a:rPr lang="en-US" sz="1044" b="1" spc="-15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Full-time/Part-time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6928" y="221947"/>
            <a:ext cx="3363793" cy="30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</a:pPr>
            <a:r>
              <a:rPr lang="en-US" sz="1826">
                <a:solidFill>
                  <a:srgbClr val="FAFAFF"/>
                </a:solidFill>
                <a:latin typeface="Anton"/>
                <a:ea typeface="Anton"/>
                <a:cs typeface="Anton"/>
                <a:sym typeface="Anton"/>
              </a:rPr>
              <a:t>NDCN SES and Student 2025 Results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270868" y="601177"/>
            <a:ext cx="2552901" cy="0"/>
          </a:xfrm>
          <a:prstGeom prst="line">
            <a:avLst/>
          </a:prstGeom>
          <a:ln w="9525" cap="flat">
            <a:solidFill>
              <a:srgbClr val="5C4E4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3713572" y="2574407"/>
            <a:ext cx="1980556" cy="207386"/>
            <a:chOff x="0" y="0"/>
            <a:chExt cx="2640741" cy="276515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2640741" cy="276515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351142" y="30064"/>
              <a:ext cx="1938458" cy="19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9"/>
                </a:lnSpc>
              </a:pPr>
              <a:r>
                <a:rPr lang="en-US" sz="906" b="1" spc="-13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Academic and Research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36928" y="680966"/>
            <a:ext cx="2661707" cy="12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"/>
              </a:lnSpc>
            </a:pPr>
            <a:r>
              <a:rPr lang="en-US" sz="709" spc="-10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Demographic Breakdown of Respondents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50410" y="595784"/>
            <a:ext cx="2689076" cy="79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952" spc="-14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341 Staff Respondents</a:t>
            </a:r>
          </a:p>
          <a:p>
            <a:pPr algn="l">
              <a:lnSpc>
                <a:spcPts val="1332"/>
              </a:lnSpc>
            </a:pPr>
            <a:r>
              <a:rPr lang="en-US" sz="952" spc="-14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231 A&amp;R Respondents (116F, 108M, 2 Other)</a:t>
            </a:r>
          </a:p>
          <a:p>
            <a:pPr algn="l">
              <a:lnSpc>
                <a:spcPts val="1332"/>
              </a:lnSpc>
            </a:pPr>
            <a:r>
              <a:rPr lang="en-US" sz="952" spc="-14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110 Professional Services Respondents (80F, 26M, 1 Other)</a:t>
            </a:r>
          </a:p>
          <a:p>
            <a:pPr algn="l">
              <a:lnSpc>
                <a:spcPts val="1332"/>
              </a:lnSpc>
            </a:pPr>
            <a:r>
              <a:rPr lang="en-US" sz="952" spc="-14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101 Student Respondents (60F, 37M, 4 Other)</a:t>
            </a:r>
          </a:p>
        </p:txBody>
      </p:sp>
      <p:pic>
        <p:nvPicPr>
          <p:cNvPr id="25" name="Picture 25" descr="radial progress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28" y="1216018"/>
            <a:ext cx="1097556" cy="640241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90096" y="1233382"/>
            <a:ext cx="1834248" cy="925374"/>
            <a:chOff x="0" y="0"/>
            <a:chExt cx="2445664" cy="123383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144155"/>
              <a:ext cx="2445664" cy="1089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40"/>
                </a:lnSpc>
              </a:pPr>
              <a:r>
                <a:rPr lang="en-US" sz="723" spc="-10">
                  <a:solidFill>
                    <a:srgbClr val="FAFAFF"/>
                  </a:solidFill>
                  <a:latin typeface="Prompt"/>
                  <a:ea typeface="Prompt"/>
                  <a:cs typeface="Prompt"/>
                  <a:sym typeface="Prompt"/>
                </a:rPr>
                <a:t>The response rate for the Staff Experience Survey is 71%, an increase over the last two surveys in 2023 and 2021 (both 58%). </a:t>
              </a:r>
            </a:p>
            <a:p>
              <a:pPr algn="l">
                <a:lnSpc>
                  <a:spcPts val="940"/>
                </a:lnSpc>
              </a:pPr>
              <a:endParaRPr lang="en-US" sz="723" spc="-10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endParaRPr>
            </a:p>
            <a:p>
              <a:pPr marL="0" lvl="0" indent="0" algn="l">
                <a:lnSpc>
                  <a:spcPts val="940"/>
                </a:lnSpc>
              </a:pPr>
              <a:r>
                <a:rPr lang="en-US" sz="723" spc="-10">
                  <a:solidFill>
                    <a:srgbClr val="FAFAFF"/>
                  </a:solidFill>
                  <a:latin typeface="Prompt"/>
                  <a:ea typeface="Prompt"/>
                  <a:cs typeface="Prompt"/>
                  <a:sym typeface="Prompt"/>
                </a:rPr>
                <a:t>NDCN conducted the student survey for the first time. The response rate was 61%.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299116" cy="138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2063" y="2747784"/>
            <a:ext cx="3041978" cy="1406344"/>
            <a:chOff x="0" y="0"/>
            <a:chExt cx="20341522" cy="94041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341521" cy="9404141"/>
            </a:xfrm>
            <a:custGeom>
              <a:avLst/>
              <a:gdLst/>
              <a:ahLst/>
              <a:cxnLst/>
              <a:rect l="l" t="t" r="r" b="b"/>
              <a:pathLst>
                <a:path w="20341521" h="9404141">
                  <a:moveTo>
                    <a:pt x="0" y="0"/>
                  </a:moveTo>
                  <a:lnTo>
                    <a:pt x="0" y="9404141"/>
                  </a:lnTo>
                  <a:lnTo>
                    <a:pt x="20341521" y="9404141"/>
                  </a:lnTo>
                  <a:lnTo>
                    <a:pt x="20341521" y="0"/>
                  </a:lnTo>
                  <a:lnTo>
                    <a:pt x="0" y="0"/>
                  </a:lnTo>
                  <a:close/>
                  <a:moveTo>
                    <a:pt x="20280562" y="9343180"/>
                  </a:moveTo>
                  <a:lnTo>
                    <a:pt x="59690" y="9343180"/>
                  </a:lnTo>
                  <a:lnTo>
                    <a:pt x="59690" y="59690"/>
                  </a:lnTo>
                  <a:lnTo>
                    <a:pt x="20280562" y="59690"/>
                  </a:lnTo>
                  <a:lnTo>
                    <a:pt x="20280562" y="9343180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31" name="Picture 31" descr="stacked bar 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44" y="2757592"/>
            <a:ext cx="1738930" cy="1440905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757917" y="3170419"/>
            <a:ext cx="1429951" cy="65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4"/>
              </a:lnSpc>
            </a:pPr>
            <a:r>
              <a:rPr lang="en-US" sz="795" spc="-11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Senior Researchers, PSS: Grade 6-10 and Academics had the highest response rates (78%, 77%, 71%, respectively).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75" y="4622316"/>
            <a:ext cx="1330280" cy="139253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426675" y="5062652"/>
            <a:ext cx="1822808" cy="60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3"/>
              </a:lnSpc>
            </a:pPr>
            <a:r>
              <a:rPr lang="en-US" sz="933" spc="-14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The majority of staff  respondents worked full-time (82%). 18% of respondents worked part-time.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36928" y="2545398"/>
            <a:ext cx="1254330" cy="223838"/>
            <a:chOff x="0" y="0"/>
            <a:chExt cx="1672440" cy="2984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672440" cy="298450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222386" y="30064"/>
              <a:ext cx="1227668" cy="22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998" b="1" spc="-14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Major Job Role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713572" y="2794809"/>
            <a:ext cx="2867294" cy="1366471"/>
            <a:chOff x="0" y="0"/>
            <a:chExt cx="19173426" cy="91375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73427" cy="9137507"/>
            </a:xfrm>
            <a:custGeom>
              <a:avLst/>
              <a:gdLst/>
              <a:ahLst/>
              <a:cxnLst/>
              <a:rect l="l" t="t" r="r" b="b"/>
              <a:pathLst>
                <a:path w="19173427" h="9137507">
                  <a:moveTo>
                    <a:pt x="0" y="0"/>
                  </a:moveTo>
                  <a:lnTo>
                    <a:pt x="0" y="9137507"/>
                  </a:lnTo>
                  <a:lnTo>
                    <a:pt x="19173427" y="9137507"/>
                  </a:lnTo>
                  <a:lnTo>
                    <a:pt x="19173427" y="0"/>
                  </a:lnTo>
                  <a:lnTo>
                    <a:pt x="0" y="0"/>
                  </a:lnTo>
                  <a:close/>
                  <a:moveTo>
                    <a:pt x="19112466" y="9076547"/>
                  </a:moveTo>
                  <a:lnTo>
                    <a:pt x="59690" y="9076547"/>
                  </a:lnTo>
                  <a:lnTo>
                    <a:pt x="59690" y="59690"/>
                  </a:lnTo>
                  <a:lnTo>
                    <a:pt x="19112466" y="59690"/>
                  </a:lnTo>
                  <a:lnTo>
                    <a:pt x="19112466" y="9076547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40" name="Picture 40" descr="pie 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437" y="2693626"/>
            <a:ext cx="1275692" cy="1565039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4876800" y="3117769"/>
            <a:ext cx="1634655" cy="60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5"/>
              </a:lnSpc>
            </a:pPr>
            <a:r>
              <a:rPr lang="en-US" sz="927" spc="-13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85% of respondents were non-clinical researchers or academics. 15% were clinical researchers and academics.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732838" y="4321363"/>
            <a:ext cx="2316240" cy="233416"/>
            <a:chOff x="0" y="0"/>
            <a:chExt cx="3088320" cy="311222"/>
          </a:xfrm>
        </p:grpSpPr>
        <p:sp>
          <p:nvSpPr>
            <p:cNvPr id="43" name="AutoShape 43"/>
            <p:cNvSpPr/>
            <p:nvPr/>
          </p:nvSpPr>
          <p:spPr>
            <a:xfrm>
              <a:off x="0" y="0"/>
              <a:ext cx="3088320" cy="311222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505861" y="30064"/>
              <a:ext cx="2267007" cy="233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</a:pPr>
              <a:r>
                <a:rPr lang="en-US" sz="1064" b="1" spc="-15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Divisional Representation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732838" y="4556566"/>
            <a:ext cx="3008037" cy="1480137"/>
            <a:chOff x="0" y="0"/>
            <a:chExt cx="27475054" cy="1351939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7475055" cy="13519398"/>
            </a:xfrm>
            <a:custGeom>
              <a:avLst/>
              <a:gdLst/>
              <a:ahLst/>
              <a:cxnLst/>
              <a:rect l="l" t="t" r="r" b="b"/>
              <a:pathLst>
                <a:path w="27475055" h="13519398">
                  <a:moveTo>
                    <a:pt x="0" y="0"/>
                  </a:moveTo>
                  <a:lnTo>
                    <a:pt x="0" y="13519398"/>
                  </a:lnTo>
                  <a:lnTo>
                    <a:pt x="27475055" y="13519398"/>
                  </a:lnTo>
                  <a:lnTo>
                    <a:pt x="27475055" y="0"/>
                  </a:lnTo>
                  <a:lnTo>
                    <a:pt x="0" y="0"/>
                  </a:lnTo>
                  <a:close/>
                  <a:moveTo>
                    <a:pt x="27414094" y="13458439"/>
                  </a:moveTo>
                  <a:lnTo>
                    <a:pt x="59690" y="13458439"/>
                  </a:lnTo>
                  <a:lnTo>
                    <a:pt x="59690" y="59690"/>
                  </a:lnTo>
                  <a:lnTo>
                    <a:pt x="27414094" y="59690"/>
                  </a:lnTo>
                  <a:lnTo>
                    <a:pt x="27414094" y="13458439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176" y="4598460"/>
            <a:ext cx="1404730" cy="1249717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5067314" y="4814502"/>
            <a:ext cx="1673561" cy="7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3"/>
              </a:lnSpc>
            </a:pPr>
            <a:r>
              <a:rPr lang="en-US" sz="949" spc="-14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The largest groups of respondents were DCN (n=135) and OxCIN (n=98). The smallest group was NDA (n=8).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6997400" y="302656"/>
            <a:ext cx="1797820" cy="233416"/>
            <a:chOff x="0" y="0"/>
            <a:chExt cx="2397094" cy="311222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2397094" cy="311222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318744" y="30064"/>
              <a:ext cx="1759606" cy="233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</a:pPr>
              <a:r>
                <a:rPr lang="en-US" sz="1064" b="1" spc="-15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Disability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997400" y="530189"/>
            <a:ext cx="2427811" cy="1697829"/>
            <a:chOff x="0" y="0"/>
            <a:chExt cx="16234628" cy="1135327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6234628" cy="11353278"/>
            </a:xfrm>
            <a:custGeom>
              <a:avLst/>
              <a:gdLst/>
              <a:ahLst/>
              <a:cxnLst/>
              <a:rect l="l" t="t" r="r" b="b"/>
              <a:pathLst>
                <a:path w="16234628" h="11353278">
                  <a:moveTo>
                    <a:pt x="0" y="0"/>
                  </a:moveTo>
                  <a:lnTo>
                    <a:pt x="0" y="11353278"/>
                  </a:lnTo>
                  <a:lnTo>
                    <a:pt x="16234628" y="11353278"/>
                  </a:lnTo>
                  <a:lnTo>
                    <a:pt x="16234628" y="0"/>
                  </a:lnTo>
                  <a:lnTo>
                    <a:pt x="0" y="0"/>
                  </a:lnTo>
                  <a:close/>
                  <a:moveTo>
                    <a:pt x="16173667" y="11292317"/>
                  </a:moveTo>
                  <a:lnTo>
                    <a:pt x="59690" y="11292317"/>
                  </a:lnTo>
                  <a:lnTo>
                    <a:pt x="59690" y="59690"/>
                  </a:lnTo>
                  <a:lnTo>
                    <a:pt x="16173667" y="59690"/>
                  </a:lnTo>
                  <a:lnTo>
                    <a:pt x="16173667" y="11292317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62" y="656552"/>
            <a:ext cx="1384093" cy="1431774"/>
          </a:xfrm>
          <a:prstGeom prst="rect">
            <a:avLst/>
          </a:prstGeom>
        </p:spPr>
      </p:pic>
      <p:sp>
        <p:nvSpPr>
          <p:cNvPr id="55" name="TextBox 55"/>
          <p:cNvSpPr txBox="1"/>
          <p:nvPr/>
        </p:nvSpPr>
        <p:spPr>
          <a:xfrm>
            <a:off x="8277981" y="988505"/>
            <a:ext cx="1036759" cy="85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5"/>
              </a:lnSpc>
            </a:pPr>
            <a:r>
              <a:rPr lang="en-US" sz="881" spc="-13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When respondents were asked if they had a disability, 30 staff members and 14 students reported they do. 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6909839" y="2571121"/>
            <a:ext cx="1797820" cy="213959"/>
            <a:chOff x="0" y="0"/>
            <a:chExt cx="2397094" cy="285279"/>
          </a:xfrm>
        </p:grpSpPr>
        <p:sp>
          <p:nvSpPr>
            <p:cNvPr id="57" name="AutoShape 57"/>
            <p:cNvSpPr/>
            <p:nvPr/>
          </p:nvSpPr>
          <p:spPr>
            <a:xfrm>
              <a:off x="0" y="0"/>
              <a:ext cx="2397094" cy="285279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318744" y="30064"/>
              <a:ext cx="1759606" cy="207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 b="1" spc="-14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Caring Responsibilities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909839" y="2740634"/>
            <a:ext cx="2658594" cy="1420646"/>
            <a:chOff x="0" y="0"/>
            <a:chExt cx="24650369" cy="1317216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4650370" cy="13172162"/>
            </a:xfrm>
            <a:custGeom>
              <a:avLst/>
              <a:gdLst/>
              <a:ahLst/>
              <a:cxnLst/>
              <a:rect l="l" t="t" r="r" b="b"/>
              <a:pathLst>
                <a:path w="24650370" h="13172162">
                  <a:moveTo>
                    <a:pt x="0" y="0"/>
                  </a:moveTo>
                  <a:lnTo>
                    <a:pt x="0" y="13172162"/>
                  </a:lnTo>
                  <a:lnTo>
                    <a:pt x="24650370" y="13172162"/>
                  </a:lnTo>
                  <a:lnTo>
                    <a:pt x="24650370" y="0"/>
                  </a:lnTo>
                  <a:lnTo>
                    <a:pt x="0" y="0"/>
                  </a:lnTo>
                  <a:close/>
                  <a:moveTo>
                    <a:pt x="24589409" y="13111201"/>
                  </a:moveTo>
                  <a:lnTo>
                    <a:pt x="59690" y="13111201"/>
                  </a:lnTo>
                  <a:lnTo>
                    <a:pt x="59690" y="59690"/>
                  </a:lnTo>
                  <a:lnTo>
                    <a:pt x="24589409" y="59690"/>
                  </a:lnTo>
                  <a:lnTo>
                    <a:pt x="24589409" y="13111201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61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9789" y="2756928"/>
            <a:ext cx="1399756" cy="1253702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8239136" y="2827512"/>
            <a:ext cx="1309877" cy="123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39"/>
              </a:lnSpc>
            </a:pPr>
            <a:r>
              <a:rPr lang="en-US" sz="876" spc="-13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Out of all staff and student respondents, 148 respondents had caring responsilibities -  children, dependent adults, parent/carer of a disabled child/adult, or carer for adults and children.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6909839" y="4364554"/>
            <a:ext cx="1640635" cy="226918"/>
            <a:chOff x="0" y="0"/>
            <a:chExt cx="2187513" cy="302557"/>
          </a:xfrm>
        </p:grpSpPr>
        <p:sp>
          <p:nvSpPr>
            <p:cNvPr id="64" name="AutoShape 64"/>
            <p:cNvSpPr/>
            <p:nvPr/>
          </p:nvSpPr>
          <p:spPr>
            <a:xfrm>
              <a:off x="0" y="0"/>
              <a:ext cx="2187513" cy="302557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358311" y="30064"/>
              <a:ext cx="1605762" cy="22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4"/>
                </a:lnSpc>
              </a:pPr>
              <a:r>
                <a:rPr lang="en-US" sz="1024" b="1" spc="-15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Ethnic Background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909839" y="4578679"/>
            <a:ext cx="2774225" cy="1456238"/>
            <a:chOff x="0" y="0"/>
            <a:chExt cx="25339440" cy="13301104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5339439" cy="13301103"/>
            </a:xfrm>
            <a:custGeom>
              <a:avLst/>
              <a:gdLst/>
              <a:ahLst/>
              <a:cxnLst/>
              <a:rect l="l" t="t" r="r" b="b"/>
              <a:pathLst>
                <a:path w="25339439" h="13301103">
                  <a:moveTo>
                    <a:pt x="0" y="0"/>
                  </a:moveTo>
                  <a:lnTo>
                    <a:pt x="0" y="13301103"/>
                  </a:lnTo>
                  <a:lnTo>
                    <a:pt x="25339439" y="13301103"/>
                  </a:lnTo>
                  <a:lnTo>
                    <a:pt x="25339439" y="0"/>
                  </a:lnTo>
                  <a:lnTo>
                    <a:pt x="0" y="0"/>
                  </a:lnTo>
                  <a:close/>
                  <a:moveTo>
                    <a:pt x="25278480" y="13240144"/>
                  </a:moveTo>
                  <a:lnTo>
                    <a:pt x="59690" y="13240144"/>
                  </a:lnTo>
                  <a:lnTo>
                    <a:pt x="59690" y="59690"/>
                  </a:lnTo>
                  <a:lnTo>
                    <a:pt x="25278480" y="59690"/>
                  </a:lnTo>
                  <a:lnTo>
                    <a:pt x="25278480" y="13240144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pic>
        <p:nvPicPr>
          <p:cNvPr id="68" name="Picture 68" descr="pie chart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8547" y="4556567"/>
            <a:ext cx="1211950" cy="1447556"/>
          </a:xfrm>
          <a:prstGeom prst="rect">
            <a:avLst/>
          </a:prstGeom>
        </p:spPr>
      </p:pic>
      <p:sp>
        <p:nvSpPr>
          <p:cNvPr id="69" name="TextBox 69"/>
          <p:cNvSpPr txBox="1"/>
          <p:nvPr/>
        </p:nvSpPr>
        <p:spPr>
          <a:xfrm>
            <a:off x="8182898" y="4781972"/>
            <a:ext cx="1451805" cy="86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3"/>
              </a:lnSpc>
            </a:pPr>
            <a:r>
              <a:rPr lang="en-US" sz="802" spc="-12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72% of staff respondents and 48% of student respondents were White, 15% of staff and 34% of students were Asian, and 9% of staff and 7% of students were Black, Mixed or Other.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270868" y="6168267"/>
            <a:ext cx="3013172" cy="233416"/>
            <a:chOff x="0" y="0"/>
            <a:chExt cx="4017563" cy="311222"/>
          </a:xfrm>
        </p:grpSpPr>
        <p:sp>
          <p:nvSpPr>
            <p:cNvPr id="71" name="AutoShape 71"/>
            <p:cNvSpPr/>
            <p:nvPr/>
          </p:nvSpPr>
          <p:spPr>
            <a:xfrm>
              <a:off x="0" y="0"/>
              <a:ext cx="4017563" cy="311222"/>
            </a:xfrm>
            <a:prstGeom prst="rect">
              <a:avLst/>
            </a:prstGeom>
            <a:solidFill>
              <a:srgbClr val="002060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658069" y="30064"/>
              <a:ext cx="2949126" cy="233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</a:pPr>
              <a:r>
                <a:rPr lang="en-US" sz="1064" b="1" spc="-15">
                  <a:solidFill>
                    <a:srgbClr val="FAFAFF"/>
                  </a:solidFill>
                  <a:latin typeface="Prompt Semi-Bold"/>
                  <a:ea typeface="Prompt Semi-Bold"/>
                  <a:cs typeface="Prompt Semi-Bold"/>
                  <a:sym typeface="Prompt Semi-Bold"/>
                </a:rPr>
                <a:t>Improved Representation in 2025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76003" y="6401683"/>
            <a:ext cx="9408061" cy="595973"/>
            <a:chOff x="0" y="0"/>
            <a:chExt cx="85932105" cy="544354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5932107" cy="5443547"/>
            </a:xfrm>
            <a:custGeom>
              <a:avLst/>
              <a:gdLst/>
              <a:ahLst/>
              <a:cxnLst/>
              <a:rect l="l" t="t" r="r" b="b"/>
              <a:pathLst>
                <a:path w="85932107" h="5443547">
                  <a:moveTo>
                    <a:pt x="0" y="0"/>
                  </a:moveTo>
                  <a:lnTo>
                    <a:pt x="0" y="5443547"/>
                  </a:lnTo>
                  <a:lnTo>
                    <a:pt x="85932107" y="5443547"/>
                  </a:lnTo>
                  <a:lnTo>
                    <a:pt x="85932107" y="0"/>
                  </a:lnTo>
                  <a:lnTo>
                    <a:pt x="0" y="0"/>
                  </a:lnTo>
                  <a:close/>
                  <a:moveTo>
                    <a:pt x="85871143" y="5382587"/>
                  </a:moveTo>
                  <a:lnTo>
                    <a:pt x="59690" y="5382587"/>
                  </a:lnTo>
                  <a:lnTo>
                    <a:pt x="59690" y="59690"/>
                  </a:lnTo>
                  <a:lnTo>
                    <a:pt x="85871143" y="59690"/>
                  </a:lnTo>
                  <a:lnTo>
                    <a:pt x="85871143" y="5382587"/>
                  </a:lnTo>
                  <a:close/>
                </a:path>
              </a:pathLst>
            </a:custGeom>
            <a:solidFill>
              <a:srgbClr val="5C4E4E"/>
            </a:solidFill>
          </p:spPr>
        </p:sp>
      </p:grpSp>
      <p:sp>
        <p:nvSpPr>
          <p:cNvPr id="75" name="TextBox 75"/>
          <p:cNvSpPr txBox="1"/>
          <p:nvPr/>
        </p:nvSpPr>
        <p:spPr>
          <a:xfrm>
            <a:off x="330676" y="6420733"/>
            <a:ext cx="9301174" cy="33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3"/>
              </a:lnSpc>
            </a:pPr>
            <a:r>
              <a:rPr lang="en-US" sz="1040" spc="-15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With the improvement in the response rate in 2025, NDCN will be able to prioritise actions and take forward improvements following the results. </a:t>
            </a:r>
          </a:p>
          <a:p>
            <a:pPr marL="0" lvl="0" indent="0" algn="l">
              <a:lnSpc>
                <a:spcPts val="1353"/>
              </a:lnSpc>
              <a:spcBef>
                <a:spcPct val="0"/>
              </a:spcBef>
            </a:pPr>
            <a:r>
              <a:rPr lang="en-US" sz="1040" spc="-15">
                <a:solidFill>
                  <a:srgbClr val="FAFAFF"/>
                </a:solidFill>
                <a:latin typeface="Prompt"/>
                <a:ea typeface="Prompt"/>
                <a:cs typeface="Prompt"/>
                <a:sym typeface="Prompt"/>
              </a:rPr>
              <a:t>52% of staff respondents believe action will be taken as a result of the SES.</a:t>
            </a:r>
          </a:p>
        </p:txBody>
      </p:sp>
      <p:pic>
        <p:nvPicPr>
          <p:cNvPr id="76" name="Picture 76" descr="radial progress 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011" y="1799644"/>
            <a:ext cx="1053359" cy="6144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2865" y="1452990"/>
            <a:ext cx="8756979" cy="59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Staff Experience Survey 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2275381"/>
            <a:ext cx="9753600" cy="4925568"/>
          </a:xfrm>
          <a:custGeom>
            <a:avLst/>
            <a:gdLst/>
            <a:ahLst/>
            <a:cxnLst/>
            <a:rect l="l" t="t" r="r" b="b"/>
            <a:pathLst>
              <a:path w="9753600" h="4925568">
                <a:moveTo>
                  <a:pt x="0" y="0"/>
                </a:moveTo>
                <a:lnTo>
                  <a:pt x="9753600" y="0"/>
                </a:lnTo>
                <a:lnTo>
                  <a:pt x="9753600" y="4925568"/>
                </a:lnTo>
                <a:lnTo>
                  <a:pt x="0" y="49255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1601" y="2851570"/>
            <a:ext cx="4605199" cy="2782690"/>
          </a:xfrm>
          <a:custGeom>
            <a:avLst/>
            <a:gdLst/>
            <a:ahLst/>
            <a:cxnLst/>
            <a:rect l="l" t="t" r="r" b="b"/>
            <a:pathLst>
              <a:path w="4605199" h="2782690">
                <a:moveTo>
                  <a:pt x="0" y="0"/>
                </a:moveTo>
                <a:lnTo>
                  <a:pt x="4605199" y="0"/>
                </a:lnTo>
                <a:lnTo>
                  <a:pt x="4605199" y="2782690"/>
                </a:lnTo>
                <a:lnTo>
                  <a:pt x="0" y="2782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88058" y="2851570"/>
            <a:ext cx="4592967" cy="2782690"/>
          </a:xfrm>
          <a:custGeom>
            <a:avLst/>
            <a:gdLst/>
            <a:ahLst/>
            <a:cxnLst/>
            <a:rect l="l" t="t" r="r" b="b"/>
            <a:pathLst>
              <a:path w="4592967" h="2782690">
                <a:moveTo>
                  <a:pt x="0" y="0"/>
                </a:moveTo>
                <a:lnTo>
                  <a:pt x="4592968" y="0"/>
                </a:lnTo>
                <a:lnTo>
                  <a:pt x="4592968" y="2782690"/>
                </a:lnTo>
                <a:lnTo>
                  <a:pt x="0" y="278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63131" y="2692382"/>
            <a:ext cx="6027338" cy="3774620"/>
          </a:xfrm>
          <a:custGeom>
            <a:avLst/>
            <a:gdLst/>
            <a:ahLst/>
            <a:cxnLst/>
            <a:rect l="l" t="t" r="r" b="b"/>
            <a:pathLst>
              <a:path w="6027338" h="3774620">
                <a:moveTo>
                  <a:pt x="0" y="0"/>
                </a:moveTo>
                <a:lnTo>
                  <a:pt x="6027338" y="0"/>
                </a:lnTo>
                <a:lnTo>
                  <a:pt x="6027338" y="3774621"/>
                </a:lnTo>
                <a:lnTo>
                  <a:pt x="0" y="3774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63131" y="2565439"/>
            <a:ext cx="6027338" cy="3706813"/>
          </a:xfrm>
          <a:custGeom>
            <a:avLst/>
            <a:gdLst/>
            <a:ahLst/>
            <a:cxnLst/>
            <a:rect l="l" t="t" r="r" b="b"/>
            <a:pathLst>
              <a:path w="6027338" h="3706813">
                <a:moveTo>
                  <a:pt x="0" y="0"/>
                </a:moveTo>
                <a:lnTo>
                  <a:pt x="6027338" y="0"/>
                </a:lnTo>
                <a:lnTo>
                  <a:pt x="6027338" y="3706812"/>
                </a:lnTo>
                <a:lnTo>
                  <a:pt x="0" y="37068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047" y="1520367"/>
            <a:ext cx="87569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Emerging Themes - Staff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9192" y="252586"/>
            <a:ext cx="1180653" cy="1180653"/>
          </a:xfrm>
          <a:custGeom>
            <a:avLst/>
            <a:gdLst/>
            <a:ahLst/>
            <a:cxnLst/>
            <a:rect l="l" t="t" r="r" b="b"/>
            <a:pathLst>
              <a:path w="1180653" h="1180653">
                <a:moveTo>
                  <a:pt x="0" y="0"/>
                </a:moveTo>
                <a:lnTo>
                  <a:pt x="1180652" y="0"/>
                </a:lnTo>
                <a:lnTo>
                  <a:pt x="1180652" y="1180652"/>
                </a:lnTo>
                <a:lnTo>
                  <a:pt x="0" y="1180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1601" y="252586"/>
            <a:ext cx="2652732" cy="661637"/>
          </a:xfrm>
          <a:custGeom>
            <a:avLst/>
            <a:gdLst/>
            <a:ahLst/>
            <a:cxnLst/>
            <a:rect l="l" t="t" r="r" b="b"/>
            <a:pathLst>
              <a:path w="2652732" h="661637">
                <a:moveTo>
                  <a:pt x="0" y="0"/>
                </a:moveTo>
                <a:lnTo>
                  <a:pt x="2652732" y="0"/>
                </a:lnTo>
                <a:lnTo>
                  <a:pt x="2652732" y="661637"/>
                </a:lnTo>
                <a:lnTo>
                  <a:pt x="0" y="6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2069" y="6855429"/>
            <a:ext cx="4195206" cy="23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www.ndcn.ox.ac.uk  |  @NDCNOxford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5095" y="1347513"/>
            <a:ext cx="557570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9"/>
              </a:lnSpc>
              <a:spcBef>
                <a:spcPct val="0"/>
              </a:spcBef>
            </a:pPr>
            <a:r>
              <a:rPr lang="en-US" sz="4249" b="1" spc="-63" dirty="0">
                <a:solidFill>
                  <a:srgbClr val="002060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What Staff Told 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095" y="2338642"/>
            <a:ext cx="7734423" cy="313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Key Themes:</a:t>
            </a:r>
          </a:p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Leadership</a:t>
            </a:r>
          </a:p>
          <a:p>
            <a:pPr algn="l">
              <a:lnSpc>
                <a:spcPts val="6253"/>
              </a:lnSpc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Decision-making </a:t>
            </a:r>
          </a:p>
          <a:p>
            <a:pPr algn="l">
              <a:lnSpc>
                <a:spcPts val="6253"/>
              </a:lnSpc>
              <a:spcBef>
                <a:spcPct val="0"/>
              </a:spcBef>
            </a:pPr>
            <a:r>
              <a:rPr lang="en-US" sz="4466" spc="-67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Being a Manager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1255</Words>
  <Application>Microsoft Office PowerPoint</Application>
  <PresentationFormat>Custom</PresentationFormat>
  <Paragraphs>209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Anton</vt:lpstr>
      <vt:lpstr>Canva Sans</vt:lpstr>
      <vt:lpstr>Canva Sans Bold</vt:lpstr>
      <vt:lpstr>Prompt</vt:lpstr>
      <vt:lpstr>Prompt Bold</vt:lpstr>
      <vt:lpstr>Arial</vt:lpstr>
      <vt:lpstr>Calibri (MS)</vt:lpstr>
      <vt:lpstr>Calibri</vt:lpstr>
      <vt:lpstr>Prompt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Townhall - SES and Student Surveys Presentation</dc:title>
  <dc:creator>Leusa Lloyd</dc:creator>
  <cp:lastModifiedBy>Leusa Lloyd</cp:lastModifiedBy>
  <cp:revision>2</cp:revision>
  <dcterms:created xsi:type="dcterms:W3CDTF">2006-08-16T00:00:00Z</dcterms:created>
  <dcterms:modified xsi:type="dcterms:W3CDTF">2025-07-03T15:59:35Z</dcterms:modified>
  <dc:identifier>DAGdZjV5RIE</dc:identifier>
</cp:coreProperties>
</file>